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4" r:id="rId1"/>
  </p:sldMasterIdLst>
  <p:notesMasterIdLst>
    <p:notesMasterId r:id="rId9"/>
  </p:notesMasterIdLst>
  <p:handoutMasterIdLst>
    <p:handoutMasterId r:id="rId10"/>
  </p:handoutMasterIdLst>
  <p:sldIdLst>
    <p:sldId id="262" r:id="rId2"/>
    <p:sldId id="256" r:id="rId3"/>
    <p:sldId id="257" r:id="rId4"/>
    <p:sldId id="258" r:id="rId5"/>
    <p:sldId id="259" r:id="rId6"/>
    <p:sldId id="260" r:id="rId7"/>
    <p:sldId id="261" r:id="rId8"/>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3" d="100"/>
          <a:sy n="73" d="100"/>
        </p:scale>
        <p:origin x="-1284"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F31372A1-37E2-4AA1-8363-80EB363B1924}" type="datetimeFigureOut">
              <a:rPr lang="en-US" smtClean="0"/>
              <a:t>3/29/2017</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9DC46D63-BE1B-412A-B4E5-A43DF4067BC6}" type="slidenum">
              <a:rPr lang="en-US" smtClean="0"/>
              <a:t>‹#›</a:t>
            </a:fld>
            <a:endParaRPr lang="en-US"/>
          </a:p>
        </p:txBody>
      </p:sp>
    </p:spTree>
    <p:extLst>
      <p:ext uri="{BB962C8B-B14F-4D97-AF65-F5344CB8AC3E}">
        <p14:creationId xmlns:p14="http://schemas.microsoft.com/office/powerpoint/2010/main" val="1136497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83F8F43-318C-FE4E-9976-5BAF16F25668}" type="datetimeFigureOut">
              <a:rPr lang="en-US" smtClean="0"/>
              <a:t>3/29/2017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4994FB1-14AB-2B4C-B6DA-902852485587}" type="slidenum">
              <a:rPr lang="en-US" smtClean="0"/>
              <a:t>‹#›</a:t>
            </a:fld>
            <a:endParaRPr lang="en-US"/>
          </a:p>
        </p:txBody>
      </p:sp>
    </p:spTree>
    <p:extLst>
      <p:ext uri="{BB962C8B-B14F-4D97-AF65-F5344CB8AC3E}">
        <p14:creationId xmlns:p14="http://schemas.microsoft.com/office/powerpoint/2010/main" val="115146957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465887">
              <a:defRPr/>
            </a:pPr>
            <a:r>
              <a:rPr lang="en-US" dirty="0" smtClean="0"/>
              <a:t>Students may suggest plant growth, health, or the production of oxygen. Tell the students to plan an investigation to test whether or not plants actually need light as the energy source for photosynthesis to occur.</a:t>
            </a:r>
          </a:p>
          <a:p>
            <a:endParaRPr lang="en-US" dirty="0"/>
          </a:p>
        </p:txBody>
      </p:sp>
      <p:sp>
        <p:nvSpPr>
          <p:cNvPr id="4" name="Slide Number Placeholder 3"/>
          <p:cNvSpPr>
            <a:spLocks noGrp="1"/>
          </p:cNvSpPr>
          <p:nvPr>
            <p:ph type="sldNum" sz="quarter" idx="10"/>
          </p:nvPr>
        </p:nvSpPr>
        <p:spPr/>
        <p:txBody>
          <a:bodyPr/>
          <a:lstStyle/>
          <a:p>
            <a:fld id="{B4994FB1-14AB-2B4C-B6DA-902852485587}" type="slidenum">
              <a:rPr lang="en-US" smtClean="0"/>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17"/>
          <p:cNvGrpSpPr/>
          <p:nvPr/>
        </p:nvGrpSpPr>
        <p:grpSpPr>
          <a:xfrm>
            <a:off x="486873" y="411480"/>
            <a:ext cx="8170255" cy="6035040"/>
            <a:chOff x="486873" y="411480"/>
            <a:chExt cx="8170255" cy="6035040"/>
          </a:xfrm>
        </p:grpSpPr>
        <p:pic>
          <p:nvPicPr>
            <p:cNvPr id="12" name="Picture 11" descr="PaperPanel-Title.jpg"/>
            <p:cNvPicPr>
              <a:picLocks noChangeAspect="1"/>
            </p:cNvPicPr>
            <p:nvPr/>
          </p:nvPicPr>
          <p:blipFill>
            <a:blip r:embed="rId2"/>
            <a:srcRect r="2128"/>
            <a:stretch>
              <a:fillRect/>
            </a:stretch>
          </p:blipFill>
          <p:spPr>
            <a:xfrm>
              <a:off x="486873" y="411480"/>
              <a:ext cx="8170255" cy="6035040"/>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sp>
          <p:nvSpPr>
            <p:cNvPr id="14" name="Rectangle 13"/>
            <p:cNvSpPr>
              <a:spLocks/>
            </p:cNvSpPr>
            <p:nvPr/>
          </p:nvSpPr>
          <p:spPr>
            <a:xfrm>
              <a:off x="562843" y="475488"/>
              <a:ext cx="7982712" cy="5888736"/>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573741" y="6122894"/>
            <a:ext cx="2133600" cy="259317"/>
          </a:xfrm>
        </p:spPr>
        <p:txBody>
          <a:bodyPr/>
          <a:lstStyle/>
          <a:p>
            <a:fld id="{E2A831FA-BAA5-3D43-8B94-F3547169186C}" type="datetimeFigureOut">
              <a:rPr lang="en-US" smtClean="0"/>
              <a:t>3/29/2017</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2BDB93A9-DE17-42E8-A366-46C30944BF19}" type="slidenum">
              <a:rPr/>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33"/>
          <p:cNvGrpSpPr/>
          <p:nvPr/>
        </p:nvGrpSpPr>
        <p:grpSpPr>
          <a:xfrm>
            <a:off x="182880" y="173699"/>
            <a:ext cx="8778240" cy="6510602"/>
            <a:chOff x="182880" y="173699"/>
            <a:chExt cx="8778240" cy="6510602"/>
          </a:xfrm>
        </p:grpSpPr>
        <p:grpSp>
          <p:nvGrpSpPr>
            <p:cNvPr id="9" name="Group 26"/>
            <p:cNvGrpSpPr/>
            <p:nvPr/>
          </p:nvGrpSpPr>
          <p:grpSpPr>
            <a:xfrm>
              <a:off x="182880" y="173699"/>
              <a:ext cx="8778240" cy="6510602"/>
              <a:chOff x="182880" y="173699"/>
              <a:chExt cx="8778240" cy="6510602"/>
            </a:xfrm>
          </p:grpSpPr>
          <p:pic>
            <p:nvPicPr>
              <p:cNvPr id="21" name="Picture 20"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0"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rot="5400000">
              <a:off x="801086"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A831FA-BAA5-3D43-8B94-F3547169186C}" type="datetimeFigureOut">
              <a:rPr lang="en-US" smtClean="0"/>
              <a:t>3/29/2017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34F3C1-E3AC-A14E-8A06-E976538E5CC6}" type="slidenum">
              <a:rPr lang="en-US" smtClean="0"/>
              <a:t>‹#›</a:t>
            </a:fld>
            <a:endParaRPr lang="en-US"/>
          </a:p>
        </p:txBody>
      </p:sp>
      <p:sp>
        <p:nvSpPr>
          <p:cNvPr id="15" name="Rectangle 14"/>
          <p:cNvSpPr/>
          <p:nvPr/>
        </p:nvSpPr>
        <p:spPr>
          <a:xfrm rot="10800000">
            <a:off x="258763" y="1594462"/>
            <a:ext cx="357530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smtClean="0"/>
              <a:t>Click icon to add picture</a:t>
            </a:r>
            <a:endParaRPr/>
          </a:p>
        </p:txBody>
      </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32"/>
          <p:cNvGrpSpPr/>
          <p:nvPr/>
        </p:nvGrpSpPr>
        <p:grpSpPr>
          <a:xfrm>
            <a:off x="182880" y="173699"/>
            <a:ext cx="8778240" cy="6510602"/>
            <a:chOff x="182880" y="173699"/>
            <a:chExt cx="8778240" cy="6510602"/>
          </a:xfrm>
        </p:grpSpPr>
        <p:grpSp>
          <p:nvGrpSpPr>
            <p:cNvPr id="9" name="Group 26"/>
            <p:cNvGrpSpPr/>
            <p:nvPr/>
          </p:nvGrpSpPr>
          <p:grpSpPr>
            <a:xfrm>
              <a:off x="182880" y="173699"/>
              <a:ext cx="8778240" cy="6510602"/>
              <a:chOff x="182880" y="173699"/>
              <a:chExt cx="8778240" cy="6510602"/>
            </a:xfrm>
          </p:grpSpPr>
          <p:pic>
            <p:nvPicPr>
              <p:cNvPr id="36" name="Picture 35"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0" name="Group 10"/>
              <p:cNvGrpSpPr/>
              <p:nvPr/>
            </p:nvGrpSpPr>
            <p:grpSpPr>
              <a:xfrm>
                <a:off x="256032" y="237744"/>
                <a:ext cx="8622792" cy="6364224"/>
                <a:chOff x="247157" y="247430"/>
                <a:chExt cx="8622792" cy="6364224"/>
              </a:xfrm>
            </p:grpSpPr>
            <p:sp>
              <p:nvSpPr>
                <p:cNvPr id="38" name="Rectangle 37"/>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9" name="Straight Connector 38"/>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5" name="Rectangle 34"/>
            <p:cNvSpPr/>
            <p:nvPr/>
          </p:nvSpPr>
          <p:spPr>
            <a:xfrm rot="5400000">
              <a:off x="801086"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E2A831FA-BAA5-3D43-8B94-F3547169186C}" type="datetimeFigureOut">
              <a:rPr lang="en-US" smtClean="0"/>
              <a:t>3/29/2017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34F3C1-E3AC-A14E-8A06-E976538E5CC6}"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8" name="Group 26"/>
          <p:cNvGrpSpPr/>
          <p:nvPr/>
        </p:nvGrpSpPr>
        <p:grpSpPr>
          <a:xfrm>
            <a:off x="182880" y="173699"/>
            <a:ext cx="8778240" cy="6510602"/>
            <a:chOff x="182880" y="173699"/>
            <a:chExt cx="8778240" cy="6510602"/>
          </a:xfrm>
        </p:grpSpPr>
        <p:pic>
          <p:nvPicPr>
            <p:cNvPr id="36" name="Picture 35"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9" name="Group 10"/>
            <p:cNvGrpSpPr/>
            <p:nvPr/>
          </p:nvGrpSpPr>
          <p:grpSpPr>
            <a:xfrm>
              <a:off x="256032" y="237744"/>
              <a:ext cx="8622792" cy="6364224"/>
              <a:chOff x="247157" y="247430"/>
              <a:chExt cx="8622792" cy="6364224"/>
            </a:xfrm>
          </p:grpSpPr>
          <p:sp>
            <p:nvSpPr>
              <p:cNvPr id="38" name="Rectangle 37"/>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9" name="Straight Connector 38"/>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30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E2A831FA-BAA5-3D43-8B94-F3547169186C}" type="datetimeFigureOut">
              <a:rPr lang="en-US" smtClean="0"/>
              <a:t>3/29/2017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34F3C1-E3AC-A14E-8A06-E976538E5CC6}" type="slidenum">
              <a:rPr lang="en-US" smtClean="0"/>
              <a:t>‹#›</a:t>
            </a:fld>
            <a:endParaRPr lang="en-US"/>
          </a:p>
        </p:txBody>
      </p:sp>
      <p:sp>
        <p:nvSpPr>
          <p:cNvPr id="15" name="Rectangle 14"/>
          <p:cNvSpPr/>
          <p:nvPr/>
        </p:nvSpPr>
        <p:spPr>
          <a:xfrm>
            <a:off x="256032" y="42031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19"/>
          <p:cNvGrpSpPr/>
          <p:nvPr/>
        </p:nvGrpSpPr>
        <p:grpSpPr>
          <a:xfrm>
            <a:off x="182880" y="173699"/>
            <a:ext cx="8778240" cy="6510602"/>
            <a:chOff x="182880" y="173699"/>
            <a:chExt cx="8778240" cy="6510602"/>
          </a:xfrm>
        </p:grpSpPr>
        <p:pic>
          <p:nvPicPr>
            <p:cNvPr id="21" name="Picture 20"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2A831FA-BAA5-3D43-8B94-F3547169186C}" type="datetimeFigureOut">
              <a:rPr lang="en-US" smtClean="0"/>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4F3C1-E3AC-A14E-8A06-E976538E5CC6}"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19"/>
          <p:cNvGrpSpPr/>
          <p:nvPr/>
        </p:nvGrpSpPr>
        <p:grpSpPr>
          <a:xfrm>
            <a:off x="182880" y="173699"/>
            <a:ext cx="8778240" cy="6510602"/>
            <a:chOff x="182880" y="173699"/>
            <a:chExt cx="8778240" cy="6510602"/>
          </a:xfrm>
        </p:grpSpPr>
        <p:pic>
          <p:nvPicPr>
            <p:cNvPr id="21" name="Picture 20"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2A831FA-BAA5-3D43-8B94-F3547169186C}" type="datetimeFigureOut">
              <a:rPr lang="en-US" smtClean="0"/>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4F3C1-E3AC-A14E-8A06-E976538E5CC6}" type="slidenum">
              <a:rPr lang="en-US" smtClean="0"/>
              <a:t>‹#›</a:t>
            </a:fld>
            <a:endParaRPr lang="en-US"/>
          </a:p>
        </p:txBody>
      </p:sp>
      <p:sp>
        <p:nvSpPr>
          <p:cNvPr id="26" name="Rectangle 25"/>
          <p:cNvSpPr/>
          <p:nvPr/>
        </p:nvSpPr>
        <p:spPr>
          <a:xfrm rot="5400000">
            <a:off x="4242277"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15"/>
          <p:cNvGrpSpPr/>
          <p:nvPr/>
        </p:nvGrpSpPr>
        <p:grpSpPr>
          <a:xfrm>
            <a:off x="182880" y="173699"/>
            <a:ext cx="8778240" cy="6510602"/>
            <a:chOff x="182880" y="173699"/>
            <a:chExt cx="8778240" cy="6510602"/>
          </a:xfrm>
        </p:grpSpPr>
        <p:pic>
          <p:nvPicPr>
            <p:cNvPr id="17" name="Picture 16"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2A831FA-BAA5-3D43-8B94-F3547169186C}" type="datetimeFigureOut">
              <a:rPr lang="en-US" smtClean="0"/>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4F3C1-E3AC-A14E-8A06-E976538E5C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7" name="Picture 6" descr="PaperPanel-Title.jpg"/>
          <p:cNvPicPr>
            <a:picLocks noChangeAspect="1"/>
          </p:cNvPicPr>
          <p:nvPr/>
        </p:nvPicPr>
        <p:blipFill>
          <a:blip r:embed="rId2"/>
          <a:srcRect r="2128"/>
          <a:stretch>
            <a:fillRect/>
          </a:stretch>
        </p:blipFill>
        <p:spPr>
          <a:xfrm>
            <a:off x="486873" y="411480"/>
            <a:ext cx="8170255" cy="6035040"/>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569259" y="6122894"/>
            <a:ext cx="2133600" cy="259317"/>
          </a:xfrm>
        </p:spPr>
        <p:txBody>
          <a:bodyPr/>
          <a:lstStyle/>
          <a:p>
            <a:fld id="{E2A831FA-BAA5-3D43-8B94-F3547169186C}" type="datetimeFigureOut">
              <a:rPr lang="en-US" smtClean="0"/>
              <a:t>3/29/2017</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 name="Group 23"/>
          <p:cNvGrpSpPr/>
          <p:nvPr/>
        </p:nvGrpSpPr>
        <p:grpSpPr>
          <a:xfrm>
            <a:off x="182880" y="173699"/>
            <a:ext cx="8778240" cy="6510602"/>
            <a:chOff x="182880" y="173699"/>
            <a:chExt cx="8778240" cy="6510602"/>
          </a:xfrm>
        </p:grpSpPr>
        <p:pic>
          <p:nvPicPr>
            <p:cNvPr id="25" name="Picture 24"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lvl1pPr>
          </a:lstStyle>
          <a:p>
            <a:r>
              <a:rPr lang="en-US" smtClean="0"/>
              <a:t>Click to edit Master title style</a:t>
            </a:r>
            <a:endParaRPr/>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A831FA-BAA5-3D43-8B94-F3547169186C}" type="datetimeFigureOut">
              <a:rPr lang="en-US" smtClean="0"/>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4F3C1-E3AC-A14E-8A06-E976538E5C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13"/>
          <p:cNvGrpSpPr/>
          <p:nvPr/>
        </p:nvGrpSpPr>
        <p:grpSpPr>
          <a:xfrm>
            <a:off x="182880" y="173699"/>
            <a:ext cx="8778240" cy="6510602"/>
            <a:chOff x="182880" y="173699"/>
            <a:chExt cx="8778240" cy="6510602"/>
          </a:xfrm>
        </p:grpSpPr>
        <p:pic>
          <p:nvPicPr>
            <p:cNvPr id="15" name="Picture 14"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9"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8" name="Straight Connector 17"/>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9" name="Rectangle 18"/>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E2A831FA-BAA5-3D43-8B94-F3547169186C}" type="datetimeFigureOut">
              <a:rPr lang="en-US" smtClean="0"/>
              <a:t>3/29/2017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34F3C1-E3AC-A14E-8A06-E976538E5C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16"/>
          <p:cNvGrpSpPr/>
          <p:nvPr/>
        </p:nvGrpSpPr>
        <p:grpSpPr>
          <a:xfrm>
            <a:off x="182880" y="173699"/>
            <a:ext cx="8778240" cy="6510602"/>
            <a:chOff x="182880" y="173699"/>
            <a:chExt cx="8778240" cy="6510602"/>
          </a:xfrm>
        </p:grpSpPr>
        <p:pic>
          <p:nvPicPr>
            <p:cNvPr id="18" name="Picture 17"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1"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2" name="Rectangle 21"/>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E2A831FA-BAA5-3D43-8B94-F3547169186C}" type="datetimeFigureOut">
              <a:rPr lang="en-US" smtClean="0"/>
              <a:t>3/29/2017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34F3C1-E3AC-A14E-8A06-E976538E5CC6}" type="slidenum">
              <a:rPr lang="en-US" smtClean="0"/>
              <a:t>‹#›</a:t>
            </a:fld>
            <a:endParaRPr lang="en-US"/>
          </a:p>
        </p:txBody>
      </p:sp>
      <p:cxnSp>
        <p:nvCxnSpPr>
          <p:cNvPr id="30" name="Straight Connector 29"/>
          <p:cNvCxnSpPr/>
          <p:nvPr/>
        </p:nvCxnSpPr>
        <p:spPr>
          <a:xfrm rot="16200000" flipH="1">
            <a:off x="2217480" y="4026438"/>
            <a:ext cx="4711326" cy="2286"/>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23" name="Straight Connector 22"/>
          <p:cNvCxnSpPr/>
          <p:nvPr/>
        </p:nvCxnSpPr>
        <p:spPr>
          <a:xfrm rot="16200000" flipH="1">
            <a:off x="2217480" y="4026438"/>
            <a:ext cx="4711326" cy="2286"/>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18"/>
          <p:cNvGrpSpPr/>
          <p:nvPr/>
        </p:nvGrpSpPr>
        <p:grpSpPr>
          <a:xfrm>
            <a:off x="182880" y="173699"/>
            <a:ext cx="8778240" cy="6510602"/>
            <a:chOff x="182880" y="173699"/>
            <a:chExt cx="8778240" cy="6510602"/>
          </a:xfrm>
        </p:grpSpPr>
        <p:pic>
          <p:nvPicPr>
            <p:cNvPr id="20" name="Picture 19"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7"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4" name="Rectangle 23"/>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E2A831FA-BAA5-3D43-8B94-F3547169186C}" type="datetimeFigureOut">
              <a:rPr lang="en-US" smtClean="0"/>
              <a:t>3/29/2017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34F3C1-E3AC-A14E-8A06-E976538E5C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oup 17"/>
          <p:cNvGrpSpPr/>
          <p:nvPr/>
        </p:nvGrpSpPr>
        <p:grpSpPr>
          <a:xfrm>
            <a:off x="182880" y="173699"/>
            <a:ext cx="8778240" cy="6510602"/>
            <a:chOff x="182880" y="173699"/>
            <a:chExt cx="8778240" cy="6510602"/>
          </a:xfrm>
        </p:grpSpPr>
        <p:pic>
          <p:nvPicPr>
            <p:cNvPr id="19" name="Picture 18"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6" name="Group 10"/>
            <p:cNvGrpSpPr/>
            <p:nvPr/>
          </p:nvGrpSpPr>
          <p:grpSpPr>
            <a:xfrm>
              <a:off x="256032" y="237744"/>
              <a:ext cx="8622792" cy="6364224"/>
              <a:chOff x="247157" y="247430"/>
              <a:chExt cx="8622792" cy="6364224"/>
            </a:xfrm>
          </p:grpSpPr>
          <p:sp>
            <p:nvSpPr>
              <p:cNvPr id="21" name="Rectangle 20"/>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2" name="Straight Connector 21"/>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E2A831FA-BAA5-3D43-8B94-F3547169186C}" type="datetimeFigureOut">
              <a:rPr lang="en-US" smtClean="0"/>
              <a:t>3/29/2017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34F3C1-E3AC-A14E-8A06-E976538E5C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33"/>
          <p:cNvGrpSpPr/>
          <p:nvPr/>
        </p:nvGrpSpPr>
        <p:grpSpPr>
          <a:xfrm>
            <a:off x="182880" y="173699"/>
            <a:ext cx="8778240" cy="6510602"/>
            <a:chOff x="182880" y="173699"/>
            <a:chExt cx="8778240" cy="6510602"/>
          </a:xfrm>
        </p:grpSpPr>
        <p:grpSp>
          <p:nvGrpSpPr>
            <p:cNvPr id="9" name="Group 26"/>
            <p:cNvGrpSpPr/>
            <p:nvPr/>
          </p:nvGrpSpPr>
          <p:grpSpPr>
            <a:xfrm>
              <a:off x="182880" y="173699"/>
              <a:ext cx="8778240" cy="6510602"/>
              <a:chOff x="182880" y="173699"/>
              <a:chExt cx="8778240" cy="6510602"/>
            </a:xfrm>
          </p:grpSpPr>
          <p:pic>
            <p:nvPicPr>
              <p:cNvPr id="28" name="Picture 27"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0" name="Group 10"/>
              <p:cNvGrpSpPr/>
              <p:nvPr/>
            </p:nvGrpSpPr>
            <p:grpSpPr>
              <a:xfrm>
                <a:off x="256032" y="237744"/>
                <a:ext cx="8622792" cy="6364224"/>
                <a:chOff x="247157" y="247430"/>
                <a:chExt cx="8622792" cy="6364224"/>
              </a:xfrm>
            </p:grpSpPr>
            <p:sp>
              <p:nvSpPr>
                <p:cNvPr id="30" name="Rectangle 29"/>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E2A831FA-BAA5-3D43-8B94-F3547169186C}" type="datetimeFigureOut">
              <a:rPr lang="en-US" smtClean="0"/>
              <a:t>3/29/2017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DB93A9-DE17-42E8-A366-46C30944BF19}"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E2A831FA-BAA5-3D43-8B94-F3547169186C}" type="datetimeFigureOut">
              <a:rPr lang="en-US" smtClean="0"/>
              <a:t>3/29/2017</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3434F3C1-E3AC-A14E-8A06-E976538E5CC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 id="2147483746" r:id="rId12"/>
    <p:sldLayoutId id="2147483747" r:id="rId13"/>
    <p:sldLayoutId id="2147483748"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“The Importance of Light”</a:t>
            </a:r>
          </a:p>
          <a:p>
            <a:pPr lvl="1"/>
            <a:r>
              <a:rPr lang="en-US" dirty="0" smtClean="0"/>
              <a:t>Measurement</a:t>
            </a:r>
          </a:p>
          <a:p>
            <a:pPr lvl="1"/>
            <a:r>
              <a:rPr lang="en-US" dirty="0" smtClean="0"/>
              <a:t>Splint test</a:t>
            </a:r>
          </a:p>
          <a:p>
            <a:pPr lvl="1"/>
            <a:r>
              <a:rPr lang="en-US" dirty="0" smtClean="0"/>
              <a:t>Data Collection table (p. 5)</a:t>
            </a:r>
          </a:p>
          <a:p>
            <a:pPr lvl="1"/>
            <a:r>
              <a:rPr lang="en-US" dirty="0" smtClean="0"/>
              <a:t>Data Analysis graph (p. 6)</a:t>
            </a:r>
          </a:p>
          <a:p>
            <a:pPr lvl="2"/>
            <a:r>
              <a:rPr lang="en-US" dirty="0" smtClean="0"/>
              <a:t>Double line graph (light and no light)</a:t>
            </a:r>
          </a:p>
          <a:p>
            <a:pPr lvl="1"/>
            <a:r>
              <a:rPr lang="en-US" dirty="0" smtClean="0"/>
              <a:t>Discussion and notes</a:t>
            </a:r>
          </a:p>
          <a:p>
            <a:pPr lvl="1"/>
            <a:r>
              <a:rPr lang="en-US" dirty="0" smtClean="0"/>
              <a:t>CER</a:t>
            </a:r>
            <a:endParaRPr lang="en-US" dirty="0"/>
          </a:p>
        </p:txBody>
      </p:sp>
    </p:spTree>
    <p:extLst>
      <p:ext uri="{BB962C8B-B14F-4D97-AF65-F5344CB8AC3E}">
        <p14:creationId xmlns:p14="http://schemas.microsoft.com/office/powerpoint/2010/main" val="35388368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Importance Of Light</a:t>
            </a:r>
            <a:endParaRPr lang="en-US" dirty="0"/>
          </a:p>
        </p:txBody>
      </p:sp>
      <p:sp>
        <p:nvSpPr>
          <p:cNvPr id="3" name="Subtitle 2"/>
          <p:cNvSpPr>
            <a:spLocks noGrp="1"/>
          </p:cNvSpPr>
          <p:nvPr>
            <p:ph type="subTitle" idx="1"/>
          </p:nvPr>
        </p:nvSpPr>
        <p:spPr/>
        <p:txBody>
          <a:bodyPr/>
          <a:lstStyle/>
          <a:p>
            <a:r>
              <a:rPr lang="en-US" dirty="0" smtClean="0"/>
              <a:t>Do 2</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Discussion</a:t>
            </a:r>
            <a:endParaRPr lang="en-US" dirty="0"/>
          </a:p>
        </p:txBody>
      </p:sp>
      <p:sp>
        <p:nvSpPr>
          <p:cNvPr id="3" name="Content Placeholder 2"/>
          <p:cNvSpPr>
            <a:spLocks noGrp="1"/>
          </p:cNvSpPr>
          <p:nvPr>
            <p:ph idx="1"/>
          </p:nvPr>
        </p:nvSpPr>
        <p:spPr>
          <a:xfrm>
            <a:off x="900113" y="2133601"/>
            <a:ext cx="7345363" cy="3931920"/>
          </a:xfrm>
        </p:spPr>
        <p:txBody>
          <a:bodyPr>
            <a:normAutofit/>
          </a:bodyPr>
          <a:lstStyle/>
          <a:p>
            <a:pPr marL="514350" indent="-514350">
              <a:buAutoNum type="arabicPeriod"/>
            </a:pPr>
            <a:r>
              <a:rPr lang="en-US" sz="3200" dirty="0" smtClean="0"/>
              <a:t>What </a:t>
            </a:r>
            <a:r>
              <a:rPr lang="en-US" sz="3200" dirty="0"/>
              <a:t>do plants require for photosynthesis to occur?</a:t>
            </a:r>
            <a:r>
              <a:rPr lang="en-US" sz="3200" dirty="0" smtClean="0"/>
              <a:t> </a:t>
            </a:r>
          </a:p>
          <a:p>
            <a:pPr marL="514350" indent="-514350">
              <a:buAutoNum type="arabicPeriod"/>
            </a:pPr>
            <a:endParaRPr lang="en-US" sz="3200" dirty="0"/>
          </a:p>
          <a:p>
            <a:pPr marL="514350" indent="-514350">
              <a:buNone/>
            </a:pPr>
            <a:r>
              <a:rPr lang="en-US" sz="3200" dirty="0" smtClean="0"/>
              <a:t>Plants </a:t>
            </a:r>
            <a:r>
              <a:rPr lang="en-US" sz="3200" dirty="0"/>
              <a:t>require carbon dioxide, water, and light for photosynthesis to occur.</a:t>
            </a:r>
            <a:r>
              <a:rPr lang="en-US" sz="3200"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Pre-Discussion</a:t>
            </a:r>
            <a:endParaRPr lang="en-US" dirty="0"/>
          </a:p>
        </p:txBody>
      </p:sp>
      <p:sp>
        <p:nvSpPr>
          <p:cNvPr id="3" name="Content Placeholder 2"/>
          <p:cNvSpPr>
            <a:spLocks noGrp="1"/>
          </p:cNvSpPr>
          <p:nvPr>
            <p:ph idx="1"/>
          </p:nvPr>
        </p:nvSpPr>
        <p:spPr/>
        <p:txBody>
          <a:bodyPr>
            <a:normAutofit/>
          </a:bodyPr>
          <a:lstStyle/>
          <a:p>
            <a:pPr>
              <a:buNone/>
            </a:pPr>
            <a:r>
              <a:rPr lang="en-US" dirty="0" smtClean="0"/>
              <a:t>2. </a:t>
            </a:r>
            <a:r>
              <a:rPr lang="en-US" sz="3600" dirty="0" smtClean="0"/>
              <a:t>How could you test whether or not plants actually need carbon dioxide or water or light in order for photosynthesis to occur? </a:t>
            </a:r>
          </a:p>
          <a:p>
            <a:pPr>
              <a:buNone/>
            </a:pPr>
            <a:endParaRPr lang="en-US" sz="36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Pre-Discussion</a:t>
            </a:r>
            <a:endParaRPr lang="en-US" dirty="0"/>
          </a:p>
        </p:txBody>
      </p:sp>
      <p:sp>
        <p:nvSpPr>
          <p:cNvPr id="3" name="Content Placeholder 2"/>
          <p:cNvSpPr>
            <a:spLocks noGrp="1"/>
          </p:cNvSpPr>
          <p:nvPr>
            <p:ph idx="1"/>
          </p:nvPr>
        </p:nvSpPr>
        <p:spPr/>
        <p:txBody>
          <a:bodyPr/>
          <a:lstStyle/>
          <a:p>
            <a:pPr>
              <a:buNone/>
            </a:pPr>
            <a:r>
              <a:rPr lang="en-US" dirty="0" smtClean="0"/>
              <a:t>3. </a:t>
            </a:r>
            <a:r>
              <a:rPr lang="en-US" sz="4400" dirty="0" smtClean="0"/>
              <a:t>What evidence would indicate photosynthesis had occurred? </a:t>
            </a:r>
          </a:p>
          <a:p>
            <a:pPr>
              <a:buNone/>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Investigation</a:t>
            </a:r>
            <a:endParaRPr lang="en-US" dirty="0"/>
          </a:p>
        </p:txBody>
      </p:sp>
      <p:sp>
        <p:nvSpPr>
          <p:cNvPr id="3" name="Content Placeholder 2"/>
          <p:cNvSpPr>
            <a:spLocks noGrp="1"/>
          </p:cNvSpPr>
          <p:nvPr>
            <p:ph idx="1"/>
          </p:nvPr>
        </p:nvSpPr>
        <p:spPr/>
        <p:txBody>
          <a:bodyPr>
            <a:noAutofit/>
          </a:bodyPr>
          <a:lstStyle/>
          <a:p>
            <a:pPr marL="457200" indent="-457200">
              <a:buAutoNum type="arabicPeriod"/>
            </a:pPr>
            <a:r>
              <a:rPr lang="en-US" sz="2800" b="1" dirty="0" smtClean="0"/>
              <a:t>What collected in the test tubes of each setup?</a:t>
            </a:r>
          </a:p>
          <a:p>
            <a:pPr marL="457200" indent="-457200">
              <a:buAutoNum type="arabicPeriod"/>
            </a:pPr>
            <a:endParaRPr lang="en-US" sz="2800" dirty="0"/>
          </a:p>
          <a:p>
            <a:pPr marL="0" indent="0">
              <a:buNone/>
            </a:pPr>
            <a:r>
              <a:rPr lang="en-US" sz="2800" dirty="0"/>
              <a:t>Oxygen in the test tubes of the plants with light and another gas (carbon dioxide) in the tubes without light Oxygen is flammable and makes the splint relight. The other gas did not make the splint relight</a:t>
            </a:r>
          </a:p>
          <a:p>
            <a:pPr marL="457200" indent="-457200">
              <a:buAutoNum type="arabicPeriod"/>
            </a:pP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Investigation</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t>2. How </a:t>
            </a:r>
            <a:r>
              <a:rPr lang="en-US" b="1" dirty="0"/>
              <a:t>did you know the gas in the tube was or was not oxygen</a:t>
            </a:r>
            <a:r>
              <a:rPr lang="en-US" b="1" dirty="0" smtClean="0"/>
              <a:t>?</a:t>
            </a:r>
          </a:p>
          <a:p>
            <a:pPr marL="0" indent="0">
              <a:buNone/>
            </a:pPr>
            <a:r>
              <a:rPr lang="en-US" dirty="0" smtClean="0"/>
              <a:t>Oxygen </a:t>
            </a:r>
            <a:r>
              <a:rPr lang="en-US" dirty="0"/>
              <a:t>is released by plants as a product of the process of photosynthesis. The mouth of the tube was underwater and filled with water. </a:t>
            </a:r>
          </a:p>
          <a:p>
            <a:pPr marL="457200" indent="-457200">
              <a:buAutoNum type="arabicPeriod"/>
            </a:pPr>
            <a:endParaRPr lang="en-US" dirty="0"/>
          </a:p>
          <a:p>
            <a:pPr marL="0" indent="0">
              <a:buNone/>
            </a:pPr>
            <a:r>
              <a:rPr lang="en-US" b="1" smtClean="0"/>
              <a:t>3. How </a:t>
            </a:r>
            <a:r>
              <a:rPr lang="en-US" b="1" dirty="0"/>
              <a:t>does oxygen collecting in the tube indicate photosynthesis has occurred?</a:t>
            </a:r>
          </a:p>
          <a:p>
            <a:pPr marL="0" indent="0">
              <a:buNone/>
            </a:pPr>
            <a:endParaRPr lang="en-US" dirty="0" smtClean="0"/>
          </a:p>
          <a:p>
            <a:pPr marL="0" indent="0">
              <a:buNone/>
            </a:pPr>
            <a:r>
              <a:rPr lang="en-US" dirty="0" smtClean="0"/>
              <a:t>Gas from the air could not have entered the tube. The oxygen was produced as a result of leaving the plant in light and collected in the tube as the plant released the oxygen.</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pital">
  <a:themeElements>
    <a:clrScheme name="Capital">
      <a:dk1>
        <a:srgbClr val="FFFFFF"/>
      </a:dk1>
      <a:lt1>
        <a:srgbClr val="000000"/>
      </a:lt1>
      <a:dk2>
        <a:srgbClr val="7C8F97"/>
      </a:dk2>
      <a:lt2>
        <a:srgbClr val="D1D0C8"/>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majorFont>
      <a:minorFont>
        <a:latin typeface="Calisto MT"/>
        <a:ea typeface=""/>
        <a:cs typeface=""/>
        <a:font script="Jpan" typeface="ＭＳ 明朝"/>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449</TotalTime>
  <Words>294</Words>
  <Application>Microsoft Office PowerPoint</Application>
  <PresentationFormat>On-screen Show (4:3)</PresentationFormat>
  <Paragraphs>32</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Capital</vt:lpstr>
      <vt:lpstr>Agenda</vt:lpstr>
      <vt:lpstr>The Importance Of Light</vt:lpstr>
      <vt:lpstr>Pre- Discussion</vt:lpstr>
      <vt:lpstr>Pre-Discussion</vt:lpstr>
      <vt:lpstr>Pre-Discussion</vt:lpstr>
      <vt:lpstr>Post Investigation</vt:lpstr>
      <vt:lpstr>Post Investigation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Importance Of Light</dc:title>
  <dc:creator>Christina Bromme</dc:creator>
  <cp:lastModifiedBy>leon</cp:lastModifiedBy>
  <cp:revision>8</cp:revision>
  <cp:lastPrinted>2017-03-24T02:09:37Z</cp:lastPrinted>
  <dcterms:created xsi:type="dcterms:W3CDTF">2017-03-23T04:23:33Z</dcterms:created>
  <dcterms:modified xsi:type="dcterms:W3CDTF">2017-03-29T21:36:54Z</dcterms:modified>
</cp:coreProperties>
</file>